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1" r:id="rId4"/>
    <p:sldId id="262" r:id="rId5"/>
    <p:sldId id="263" r:id="rId6"/>
    <p:sldId id="268" r:id="rId7"/>
    <p:sldId id="269" r:id="rId8"/>
    <p:sldId id="260" r:id="rId9"/>
    <p:sldId id="271" r:id="rId10"/>
    <p:sldId id="270" r:id="rId11"/>
    <p:sldId id="272" r:id="rId12"/>
    <p:sldId id="277" r:id="rId13"/>
    <p:sldId id="278" r:id="rId14"/>
    <p:sldId id="275" r:id="rId15"/>
    <p:sldId id="276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8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60279-19E8-4D42-9973-D7E1B43BB42E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0AEB-2ADD-492D-8D2A-76BBA7E287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9562-308F-418B-A4D5-43BC87A0C7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72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54EF-B118-4D3E-81F9-D6F4B6579E0D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A51A-AA6B-40BC-994D-F814FA78A2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218E-7046-C741-A859-6C5E0BE974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3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663E2-1C89-4A6C-9B70-A1A843596E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5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9562-308F-418B-A4D5-43BC87A0C7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9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9562-308F-418B-A4D5-43BC87A0C7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0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45CF9-436C-4230-9FB2-3A613A39600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45CF9-436C-4230-9FB2-3A613A39600F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54EF-B118-4D3E-81F9-D6F4B6579E0D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0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9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er or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2365278"/>
            <a:ext cx="9144000" cy="1128919"/>
          </a:xfrm>
        </p:spPr>
        <p:txBody>
          <a:bodyPr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0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3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7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15"/>
            <a:ext cx="3008313" cy="8467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8316"/>
            <a:ext cx="5111750" cy="53578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40470"/>
            <a:ext cx="3008313" cy="43856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4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8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6956"/>
            <a:ext cx="8229600" cy="68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B48C-2F77-FE4B-BC39-0B83E1D19E3A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733C-FB47-684D-81D9-EE42BA3475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2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487" y="4224042"/>
            <a:ext cx="6322913" cy="12605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CONSTRUINDO RELACIONAMENTOS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15842"/>
            <a:ext cx="6400800" cy="515328"/>
          </a:xfrm>
          <a:solidFill>
            <a:srgbClr val="FFFFFF"/>
          </a:solidFill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Regina Helou e Andréa Pontes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4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188" y="785568"/>
            <a:ext cx="8229600" cy="680682"/>
          </a:xfrm>
        </p:spPr>
        <p:txBody>
          <a:bodyPr>
            <a:noAutofit/>
          </a:bodyPr>
          <a:lstStyle/>
          <a:p>
            <a:r>
              <a:rPr lang="pt-BR" sz="3600" dirty="0" smtClean="0"/>
              <a:t>Contando a história de </a:t>
            </a:r>
            <a:br>
              <a:rPr lang="pt-BR" sz="3600" dirty="0" smtClean="0"/>
            </a:br>
            <a:r>
              <a:rPr lang="pt-BR" sz="3600" dirty="0" smtClean="0"/>
              <a:t>um jeito diferente</a:t>
            </a:r>
            <a:endParaRPr lang="en-US" sz="3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9" y="2200602"/>
            <a:ext cx="2739916" cy="3384376"/>
          </a:xfrm>
          <a:prstGeom prst="rect">
            <a:avLst/>
          </a:prstGeom>
          <a:ln>
            <a:noFill/>
          </a:ln>
        </p:spPr>
      </p:pic>
      <p:pic>
        <p:nvPicPr>
          <p:cNvPr id="9" name="Picture 1" descr="mund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52" y="2115683"/>
            <a:ext cx="3887165" cy="3469295"/>
          </a:xfrm>
          <a:prstGeom prst="rect">
            <a:avLst/>
          </a:prstGeom>
        </p:spPr>
      </p:pic>
      <p:sp>
        <p:nvSpPr>
          <p:cNvPr id="10" name="Seta em curva para baixo 9"/>
          <p:cNvSpPr/>
          <p:nvPr/>
        </p:nvSpPr>
        <p:spPr>
          <a:xfrm rot="618492">
            <a:off x="2854413" y="1732444"/>
            <a:ext cx="3132569" cy="1744966"/>
          </a:xfrm>
          <a:prstGeom prst="curved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1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 Arcos Dourados_TRANSPARENTE.gif"/>
          <p:cNvPicPr>
            <a:picLocks noChangeAspect="1"/>
          </p:cNvPicPr>
          <p:nvPr/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ackground_capa_relatório-livro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544" cy="6858000"/>
          </a:xfrm>
          <a:prstGeom prst="rect">
            <a:avLst/>
          </a:prstGeom>
        </p:spPr>
      </p:pic>
      <p:pic>
        <p:nvPicPr>
          <p:cNvPr id="11" name="Picture 10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611560" y="620688"/>
            <a:ext cx="2232248" cy="124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55576" y="764704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 </a:t>
            </a:r>
            <a:r>
              <a:rPr lang="pt-BR" b="1" dirty="0" smtClean="0">
                <a:solidFill>
                  <a:srgbClr val="F2F2F2"/>
                </a:solidFill>
                <a:cs typeface="Arial" charset="0"/>
              </a:rPr>
              <a:t>4.500  </a:t>
            </a:r>
            <a:r>
              <a:rPr lang="pt-BR" b="1" dirty="0">
                <a:solidFill>
                  <a:srgbClr val="F2F2F2"/>
                </a:solidFill>
                <a:cs typeface="Arial" charset="0"/>
              </a:rPr>
              <a:t>jornalistas 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mobilizados com a história  do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livro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12" name="Picture 11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2915816" y="620688"/>
            <a:ext cx="2232248" cy="124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987824" y="76470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130  matérias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veiculadas sobre o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assunto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14" name="Picture 13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5220072" y="620688"/>
            <a:ext cx="1872208" cy="124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5148064" y="90872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Parceria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 com a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Livraria  Cultura</a:t>
            </a:r>
            <a:endParaRPr lang="pt-BR" b="1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18" name="Picture 17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7164288" y="620688"/>
            <a:ext cx="187220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611560" y="1916832"/>
            <a:ext cx="453650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83568" y="220486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9 notas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divulgadas (Jantar de Gala e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livro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, 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veículos especializados em Comunicação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, afiliada de Belém,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revistas femininas,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engajamento do Vasco,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dica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de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leitura,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pós-evento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lançamentos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RJ e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SP)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91294" y="980728"/>
            <a:ext cx="16731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1 release  </a:t>
            </a:r>
            <a:r>
              <a:rPr lang="pt-BR" b="1" dirty="0" smtClean="0">
                <a:solidFill>
                  <a:srgbClr val="F2F2F2"/>
                </a:solidFill>
                <a:cs typeface="Arial" charset="0"/>
              </a:rPr>
              <a:t>geral 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produzido com  todas as informações sobre o livro e divulgado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nacionalmente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20" name="Picture 19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5220072" y="1916832"/>
            <a:ext cx="187220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5148064" y="2204864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rgbClr val="F2F2F2"/>
                </a:solidFill>
                <a:cs typeface="Arial" charset="0"/>
              </a:rPr>
              <a:t>1.500  </a:t>
            </a:r>
            <a:r>
              <a:rPr lang="pt-BR" b="1" dirty="0">
                <a:solidFill>
                  <a:srgbClr val="F2F2F2"/>
                </a:solidFill>
                <a:cs typeface="Arial" charset="0"/>
              </a:rPr>
              <a:t>convites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enviados para jornalistas e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parceiros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22" name="Picture 21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611560" y="4005064"/>
            <a:ext cx="223224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683568" y="4039904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2 </a:t>
            </a:r>
            <a:r>
              <a:rPr lang="pt-BR" b="1" dirty="0" err="1">
                <a:solidFill>
                  <a:srgbClr val="F2F2F2"/>
                </a:solidFill>
                <a:cs typeface="Arial" charset="0"/>
              </a:rPr>
              <a:t>reminders</a:t>
            </a:r>
            <a:r>
              <a:rPr lang="pt-BR" b="1" dirty="0">
                <a:solidFill>
                  <a:srgbClr val="F2F2F2"/>
                </a:solidFill>
                <a:cs typeface="Arial" charset="0"/>
              </a:rPr>
              <a:t>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enviados para jornalistas  nos lançamentos </a:t>
            </a:r>
            <a:endParaRPr lang="pt-BR" dirty="0" smtClean="0">
              <a:solidFill>
                <a:srgbClr val="F2F2F2"/>
              </a:solidFill>
              <a:cs typeface="Arial" charset="0"/>
            </a:endParaRPr>
          </a:p>
          <a:p>
            <a:pPr algn="ctr">
              <a:defRPr/>
            </a:pPr>
            <a:r>
              <a:rPr lang="pt-BR" dirty="0" smtClean="0">
                <a:solidFill>
                  <a:srgbClr val="F2F2F2"/>
                </a:solidFill>
                <a:cs typeface="Arial" charset="0"/>
              </a:rPr>
              <a:t>(SP e RJ)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24" name="Picture 23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2915816" y="4005064"/>
            <a:ext cx="223224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2987824" y="4172887"/>
            <a:ext cx="2160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F2F2F2"/>
                </a:solidFill>
                <a:cs typeface="Arial" charset="0"/>
              </a:rPr>
              <a:t>Envio de </a:t>
            </a:r>
            <a:r>
              <a:rPr lang="pt-BR" b="1" dirty="0" smtClean="0">
                <a:solidFill>
                  <a:srgbClr val="F2F2F2"/>
                </a:solidFill>
                <a:cs typeface="Arial" charset="0"/>
              </a:rPr>
              <a:t>140  </a:t>
            </a:r>
            <a:r>
              <a:rPr lang="pt-BR" b="1" dirty="0">
                <a:solidFill>
                  <a:srgbClr val="F2F2F2"/>
                </a:solidFill>
                <a:cs typeface="Arial" charset="0"/>
              </a:rPr>
              <a:t>cartas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para autoridades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e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editores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26" name="Picture 25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7164288" y="4005064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7363302" y="4172887"/>
            <a:ext cx="1529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550 </a:t>
            </a:r>
            <a:r>
              <a:rPr lang="pt-BR" b="1" dirty="0" err="1">
                <a:solidFill>
                  <a:srgbClr val="F2F2F2"/>
                </a:solidFill>
                <a:cs typeface="Arial" charset="0"/>
              </a:rPr>
              <a:t>pockets</a:t>
            </a:r>
            <a:r>
              <a:rPr lang="pt-BR" b="1" dirty="0">
                <a:solidFill>
                  <a:srgbClr val="F2F2F2"/>
                </a:solidFill>
                <a:cs typeface="Arial" charset="0"/>
              </a:rPr>
              <a:t>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distribuídos no Jantar de Gala 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28" name="Picture 27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611560" y="5698416"/>
            <a:ext cx="3240360" cy="898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83568" y="5807005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100 livros 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entregues para os principais veículos do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país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30" name="Picture 29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3923928" y="5694565"/>
            <a:ext cx="5112568" cy="90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" name="Rectangle 30"/>
          <p:cNvSpPr/>
          <p:nvPr/>
        </p:nvSpPr>
        <p:spPr>
          <a:xfrm>
            <a:off x="3995936" y="5674022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F2F2F2"/>
                </a:solidFill>
                <a:cs typeface="Arial" charset="0"/>
              </a:rPr>
              <a:t> 2 vídeos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com personalidades falando sobre o livro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(Talita </a:t>
            </a:r>
            <a:r>
              <a:rPr lang="pt-BR" dirty="0" err="1" smtClean="0">
                <a:solidFill>
                  <a:srgbClr val="F2F2F2"/>
                </a:solidFill>
                <a:cs typeface="Arial" charset="0"/>
              </a:rPr>
              <a:t>Tilieri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, de Malhação,</a:t>
            </a:r>
          </a:p>
          <a:p>
            <a:pPr algn="ctr">
              <a:defRPr/>
            </a:pPr>
            <a:r>
              <a:rPr lang="pt-BR" dirty="0" smtClean="0">
                <a:solidFill>
                  <a:srgbClr val="F2F2F2"/>
                </a:solidFill>
                <a:cs typeface="Arial" charset="0"/>
              </a:rPr>
              <a:t>e Rodrigo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Dourado, </a:t>
            </a:r>
            <a:r>
              <a:rPr lang="pt-BR" dirty="0" err="1" smtClean="0">
                <a:solidFill>
                  <a:srgbClr val="F2F2F2"/>
                </a:solidFill>
                <a:cs typeface="Arial" charset="0"/>
              </a:rPr>
              <a:t>ex</a:t>
            </a:r>
            <a:r>
              <a:rPr lang="pt-BR" dirty="0" err="1">
                <a:solidFill>
                  <a:srgbClr val="F2F2F2"/>
                </a:solidFill>
                <a:cs typeface="Arial" charset="0"/>
              </a:rPr>
              <a:t>-</a:t>
            </a:r>
            <a:r>
              <a:rPr lang="pt-BR" dirty="0" err="1" smtClean="0">
                <a:solidFill>
                  <a:srgbClr val="F2F2F2"/>
                </a:solidFill>
                <a:cs typeface="Arial" charset="0"/>
              </a:rPr>
              <a:t>Rebelde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)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  <p:pic>
        <p:nvPicPr>
          <p:cNvPr id="32" name="Picture 25" descr="background_capa_relatório-livro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9914"/>
          <a:stretch/>
        </p:blipFill>
        <p:spPr>
          <a:xfrm>
            <a:off x="5220072" y="4005064"/>
            <a:ext cx="187220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24"/>
          <p:cNvSpPr/>
          <p:nvPr/>
        </p:nvSpPr>
        <p:spPr>
          <a:xfrm>
            <a:off x="5292080" y="4039904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pt-BR" dirty="0">
                <a:solidFill>
                  <a:srgbClr val="F2F2F2"/>
                </a:solidFill>
                <a:cs typeface="Arial" charset="0"/>
              </a:rPr>
              <a:t>Envio de </a:t>
            </a:r>
            <a:r>
              <a:rPr lang="pt-BR" b="1" dirty="0" smtClean="0">
                <a:solidFill>
                  <a:srgbClr val="F2F2F2"/>
                </a:solidFill>
                <a:cs typeface="Arial" charset="0"/>
              </a:rPr>
              <a:t>40  </a:t>
            </a:r>
            <a:r>
              <a:rPr lang="pt-BR" b="1" dirty="0">
                <a:solidFill>
                  <a:srgbClr val="F2F2F2"/>
                </a:solidFill>
                <a:cs typeface="Arial" charset="0"/>
              </a:rPr>
              <a:t>cartas 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para executivos de Comunicação </a:t>
            </a:r>
            <a:r>
              <a:rPr lang="pt-BR" dirty="0">
                <a:solidFill>
                  <a:srgbClr val="F2F2F2"/>
                </a:solidFill>
                <a:cs typeface="Arial" charset="0"/>
              </a:rPr>
              <a:t>C</a:t>
            </a:r>
            <a:r>
              <a:rPr lang="pt-BR" dirty="0" smtClean="0">
                <a:solidFill>
                  <a:srgbClr val="F2F2F2"/>
                </a:solidFill>
                <a:cs typeface="Arial" charset="0"/>
              </a:rPr>
              <a:t>orporativa</a:t>
            </a:r>
            <a:endParaRPr lang="pt-BR" dirty="0">
              <a:solidFill>
                <a:srgbClr val="F2F2F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286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222"/>
            <a:ext cx="9268546" cy="34307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74458" y="1080392"/>
            <a:ext cx="7419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917B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filme “Para Sempre Alice” recebe a indicação ao Oscar 2015 de melhor atriz à Julianne Moore pela interpretação de uma paciente de Alzheimer. </a:t>
            </a:r>
          </a:p>
          <a:p>
            <a:endParaRPr lang="pt-BR" sz="1800" b="1" dirty="0">
              <a:solidFill>
                <a:srgbClr val="917B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solidFill>
                  <a:srgbClr val="917B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que não aproveitar o momento para falar sobre o impacto do Alzheimer?</a:t>
            </a:r>
            <a:endParaRPr lang="pt-BR" b="1" dirty="0">
              <a:solidFill>
                <a:srgbClr val="917B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143005" y="384248"/>
            <a:ext cx="83293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000" b="1" spc="-150" dirty="0" smtClean="0">
                <a:latin typeface="Verdana"/>
                <a:ea typeface="Verdana" panose="020B0604030504040204" pitchFamily="34" charset="0"/>
                <a:cs typeface="Verdana"/>
              </a:rPr>
              <a:t>UMA OPORTUNIDADE - ABRAZ </a:t>
            </a:r>
            <a:endParaRPr lang="pt-BR" sz="3000" b="1" spc="-150" dirty="0">
              <a:latin typeface="Verdana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62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1617663" y="1854899"/>
            <a:ext cx="6960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en-US" sz="1400" dirty="0" smtClean="0">
                <a:solidFill>
                  <a:srgbClr val="917B6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Engajar o público e conscientizá-los sobre a da doença de Alzheimer, gerando </a:t>
            </a:r>
            <a:r>
              <a:rPr lang="pt-BR" altLang="en-US" sz="1400" dirty="0" err="1" smtClean="0">
                <a:solidFill>
                  <a:srgbClr val="917B6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</a:t>
            </a:r>
            <a:r>
              <a:rPr lang="pt-BR" altLang="en-US" sz="1400" dirty="0" smtClean="0">
                <a:solidFill>
                  <a:srgbClr val="917B6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relevância para Associação Brasileira de Alzheimer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en-US" sz="1400" dirty="0">
              <a:solidFill>
                <a:srgbClr val="917B69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en-US" sz="1400" dirty="0" smtClean="0">
                <a:solidFill>
                  <a:srgbClr val="917B69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Ampliar a importância do diagnóstico precoce</a:t>
            </a:r>
            <a:r>
              <a:rPr lang="pt-BR" sz="1400" dirty="0">
                <a:solidFill>
                  <a:srgbClr val="917B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o apoio aos familiares e cuidadores para os </a:t>
            </a:r>
            <a:r>
              <a:rPr lang="pt-BR" sz="1400" dirty="0" smtClean="0">
                <a:solidFill>
                  <a:srgbClr val="917B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pacientes da doença.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917B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617663" y="1087046"/>
            <a:ext cx="4002088" cy="5539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271463">
              <a:defRPr/>
            </a:pPr>
            <a:r>
              <a:rPr lang="pt-BR" sz="3000" b="1" spc="-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1630722" y="3610125"/>
            <a:ext cx="4002088" cy="55399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spc="-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PÚBLICOS-ALVO</a:t>
            </a: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2568274" y="4164123"/>
            <a:ext cx="30797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pt-BR" altLang="en-US" sz="1400" dirty="0">
                <a:solidFill>
                  <a:srgbClr val="917B69"/>
                </a:solidFill>
                <a:latin typeface="Verdana" pitchFamily="34" charset="0"/>
              </a:rPr>
              <a:t>P</a:t>
            </a:r>
            <a:r>
              <a:rPr lang="pt-BR" altLang="en-US" sz="1400" dirty="0" smtClean="0">
                <a:solidFill>
                  <a:srgbClr val="917B69"/>
                </a:solidFill>
                <a:latin typeface="Verdana" pitchFamily="34" charset="0"/>
              </a:rPr>
              <a:t>úblico em geral</a:t>
            </a:r>
            <a:endParaRPr lang="pt-BR" altLang="en-US" sz="1400" dirty="0">
              <a:solidFill>
                <a:srgbClr val="917B69"/>
              </a:solidFill>
              <a:latin typeface="Verdana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endParaRPr lang="pt-BR" altLang="en-US" sz="1400" dirty="0">
              <a:solidFill>
                <a:srgbClr val="917B69"/>
              </a:solidFill>
              <a:latin typeface="Verdana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pt-BR" altLang="en-US" sz="1400" dirty="0" smtClean="0">
                <a:solidFill>
                  <a:srgbClr val="917B69"/>
                </a:solidFill>
                <a:latin typeface="Verdana" pitchFamily="34" charset="0"/>
              </a:rPr>
              <a:t>Imprensa e influenciadores de saúde e comportamento</a:t>
            </a:r>
            <a:endParaRPr lang="pt-BR" altLang="en-US" sz="1400" dirty="0">
              <a:solidFill>
                <a:srgbClr val="917B69"/>
              </a:solidFill>
              <a:latin typeface="Verdana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endParaRPr lang="pt-BR" altLang="en-US" sz="1400" dirty="0">
              <a:solidFill>
                <a:srgbClr val="917B69"/>
              </a:solidFill>
              <a:latin typeface="Verdana" pitchFamily="34" charset="0"/>
            </a:endParaRPr>
          </a:p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pt-BR" altLang="en-US" sz="1400" dirty="0" smtClean="0">
                <a:solidFill>
                  <a:srgbClr val="917B69"/>
                </a:solidFill>
                <a:latin typeface="Verdana" pitchFamily="34" charset="0"/>
              </a:rPr>
              <a:t>Familiares e </a:t>
            </a:r>
            <a:r>
              <a:rPr lang="pt-BR" altLang="en-US" sz="1400" dirty="0">
                <a:solidFill>
                  <a:srgbClr val="917B69"/>
                </a:solidFill>
                <a:latin typeface="Verdana" pitchFamily="34" charset="0"/>
              </a:rPr>
              <a:t>cuidadores de </a:t>
            </a:r>
            <a:r>
              <a:rPr lang="pt-BR" altLang="en-US" sz="1400" dirty="0" smtClean="0">
                <a:solidFill>
                  <a:srgbClr val="917B69"/>
                </a:solidFill>
                <a:latin typeface="Verdana" pitchFamily="34" charset="0"/>
              </a:rPr>
              <a:t>pacientes</a:t>
            </a:r>
          </a:p>
        </p:txBody>
      </p:sp>
      <p:pic>
        <p:nvPicPr>
          <p:cNvPr id="7" name="Picture 6" descr="C:\Users\caio.simao.IPGLA\Desktop\Caio\Resources\NounProject\icon_1486\icon_148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66" y="5381173"/>
            <a:ext cx="541337" cy="72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33" y="4083593"/>
            <a:ext cx="402724" cy="5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caio.simao\Downloads\noun_72938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 b="15855"/>
          <a:stretch/>
        </p:blipFill>
        <p:spPr bwMode="auto">
          <a:xfrm>
            <a:off x="1887548" y="4758808"/>
            <a:ext cx="548173" cy="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51522" y="743751"/>
            <a:ext cx="864096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BR" sz="2000" b="1" dirty="0" smtClean="0">
                <a:latin typeface="Verdana"/>
                <a:cs typeface="Verdana"/>
              </a:rPr>
              <a:t>RESULTADOS DIGITAIS – CANAIS ABRAz</a:t>
            </a:r>
            <a:endParaRPr lang="pt-BR" sz="2000" dirty="0" smtClean="0">
              <a:latin typeface="Verdana"/>
              <a:cs typeface="Verdana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71756" y="6428515"/>
            <a:ext cx="27638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Mensuração: de 13 a 20/03/2015 </a:t>
            </a:r>
            <a:endParaRPr lang="pt-BR" sz="11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09204" y="2681888"/>
            <a:ext cx="4273346" cy="3035409"/>
            <a:chOff x="209204" y="3081938"/>
            <a:chExt cx="4273346" cy="3035409"/>
          </a:xfrm>
        </p:grpSpPr>
        <p:sp>
          <p:nvSpPr>
            <p:cNvPr id="14" name="CaixaDeTexto 3"/>
            <p:cNvSpPr txBox="1"/>
            <p:nvPr/>
          </p:nvSpPr>
          <p:spPr>
            <a:xfrm>
              <a:off x="863599" y="3439691"/>
              <a:ext cx="361895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INVESTIMENTO: R$ 1.000,00</a:t>
              </a:r>
            </a:p>
            <a:p>
              <a:endParaRPr lang="pt-BR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PERÍODO: 17 a 19/03</a:t>
              </a:r>
            </a:p>
            <a:p>
              <a:endParaRPr lang="pt-BR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ALCANCE</a:t>
              </a:r>
              <a:r>
                <a:rPr lang="pt-BR" sz="1400" b="1" dirty="0">
                  <a:solidFill>
                    <a:srgbClr val="8A8A8D"/>
                  </a:solidFill>
                  <a:latin typeface="Verdana"/>
                  <a:cs typeface="Verdana"/>
                </a:rPr>
                <a:t>: </a:t>
              </a:r>
              <a:r>
                <a:rPr lang="pt-BR" sz="1400" b="1" dirty="0" smtClean="0">
                  <a:solidFill>
                    <a:srgbClr val="C00000"/>
                  </a:solidFill>
                  <a:latin typeface="Verdana"/>
                  <a:cs typeface="Verdana"/>
                </a:rPr>
                <a:t>426.424</a:t>
              </a:r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 </a:t>
              </a:r>
              <a:r>
                <a:rPr lang="pt-BR" sz="1400" b="1" dirty="0">
                  <a:solidFill>
                    <a:srgbClr val="8A8A8D"/>
                  </a:solidFill>
                  <a:latin typeface="Verdana"/>
                  <a:cs typeface="Verdana"/>
                </a:rPr>
                <a:t>PESSOAS  </a:t>
              </a:r>
              <a:endParaRPr lang="pt-BR" sz="1400" b="1" dirty="0">
                <a:solidFill>
                  <a:srgbClr val="0096D6"/>
                </a:solidFill>
                <a:latin typeface="Verdana"/>
                <a:cs typeface="Verdana"/>
              </a:endParaRPr>
            </a:p>
            <a:p>
              <a:pPr lvl="0"/>
              <a:endParaRPr lang="pt-BR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pPr lvl="0"/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VISUALIZAÇÕES: </a:t>
              </a:r>
              <a:r>
                <a:rPr lang="pt-BR" sz="1400" b="1" dirty="0" smtClean="0">
                  <a:solidFill>
                    <a:srgbClr val="C00000"/>
                  </a:solidFill>
                  <a:latin typeface="Verdana"/>
                  <a:cs typeface="Verdana"/>
                </a:rPr>
                <a:t>566.381</a:t>
              </a:r>
            </a:p>
            <a:p>
              <a:pPr lvl="0"/>
              <a:endParaRPr lang="pt-BR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COMPARTILHAMENTOS: </a:t>
              </a:r>
              <a:r>
                <a:rPr lang="pt-BR" sz="1400" b="1" dirty="0">
                  <a:solidFill>
                    <a:srgbClr val="C00000"/>
                  </a:solidFill>
                  <a:latin typeface="Verdana"/>
                  <a:cs typeface="Verdana"/>
                </a:rPr>
                <a:t>15.804</a:t>
              </a:r>
            </a:p>
            <a:p>
              <a:endParaRPr lang="pt-BR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SEGUIDORES NA PÁGINA DA </a:t>
              </a:r>
              <a:r>
                <a:rPr lang="pt-BR" sz="1400" b="1" dirty="0" err="1" smtClean="0">
                  <a:solidFill>
                    <a:srgbClr val="8A8A8D"/>
                  </a:solidFill>
                  <a:latin typeface="Verdana"/>
                  <a:cs typeface="Verdana"/>
                </a:rPr>
                <a:t>ABRAz</a:t>
              </a:r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: </a:t>
              </a:r>
              <a:r>
                <a:rPr lang="pt-BR" sz="1400" b="1" dirty="0" smtClean="0">
                  <a:solidFill>
                    <a:srgbClr val="C00000"/>
                  </a:solidFill>
                  <a:latin typeface="Verdana"/>
                  <a:cs typeface="Verdana"/>
                </a:rPr>
                <a:t>CERCA DE 1500 NOVOS</a:t>
              </a:r>
              <a:endParaRPr lang="pt-BR" sz="1400" b="1" dirty="0">
                <a:solidFill>
                  <a:srgbClr val="C00000"/>
                </a:solidFill>
                <a:latin typeface="Verdana"/>
                <a:cs typeface="Verdana"/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04" y="3081938"/>
              <a:ext cx="701529" cy="701529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4572002" y="3204621"/>
            <a:ext cx="4551827" cy="2507639"/>
            <a:chOff x="4572002" y="3601540"/>
            <a:chExt cx="4551827" cy="2507639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2" y="3601540"/>
              <a:ext cx="971551" cy="658679"/>
            </a:xfrm>
            <a:prstGeom prst="rect">
              <a:avLst/>
            </a:prstGeom>
          </p:spPr>
        </p:pic>
        <p:sp>
          <p:nvSpPr>
            <p:cNvPr id="21" name="CaixaDeTexto 3"/>
            <p:cNvSpPr txBox="1"/>
            <p:nvPr/>
          </p:nvSpPr>
          <p:spPr>
            <a:xfrm>
              <a:off x="5509093" y="3780336"/>
              <a:ext cx="3614736" cy="232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INVESTIMENTO: R$ 4.000,00</a:t>
              </a:r>
            </a:p>
            <a:p>
              <a:endParaRPr lang="pt-BR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PERÍODO: 13 a 19/03</a:t>
              </a:r>
            </a:p>
            <a:p>
              <a:endParaRPr lang="pt-BR" sz="16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ALCANCE</a:t>
              </a:r>
              <a:r>
                <a:rPr lang="pt-BR" sz="1400" b="1" dirty="0">
                  <a:solidFill>
                    <a:srgbClr val="8A8A8D"/>
                  </a:solidFill>
                  <a:latin typeface="Verdana"/>
                  <a:cs typeface="Verdana"/>
                </a:rPr>
                <a:t>: </a:t>
              </a:r>
              <a:r>
                <a:rPr lang="pt-BR" sz="1400" b="1" dirty="0" smtClean="0">
                  <a:solidFill>
                    <a:srgbClr val="C00000"/>
                  </a:solidFill>
                  <a:latin typeface="Verdana"/>
                  <a:cs typeface="Verdana"/>
                </a:rPr>
                <a:t>371.015</a:t>
              </a:r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 </a:t>
              </a:r>
              <a:r>
                <a:rPr lang="pt-BR" sz="1400" b="1" dirty="0">
                  <a:solidFill>
                    <a:srgbClr val="8A8A8D"/>
                  </a:solidFill>
                  <a:latin typeface="Verdana"/>
                  <a:cs typeface="Verdana"/>
                </a:rPr>
                <a:t>PESSOAS  </a:t>
              </a:r>
              <a:endParaRPr lang="pt-BR" sz="1400" b="1" dirty="0">
                <a:solidFill>
                  <a:srgbClr val="0096D6"/>
                </a:solidFill>
                <a:latin typeface="Verdana"/>
                <a:cs typeface="Verdana"/>
              </a:endParaRPr>
            </a:p>
            <a:p>
              <a:pPr lvl="0"/>
              <a:endParaRPr lang="pt-BR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pPr lvl="0"/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VISUALIZAÇÕES: </a:t>
              </a:r>
              <a:r>
                <a:rPr lang="pt-BR" sz="1400" b="1" dirty="0" smtClean="0">
                  <a:solidFill>
                    <a:srgbClr val="C00000"/>
                  </a:solidFill>
                  <a:latin typeface="Verdana"/>
                  <a:cs typeface="Verdana"/>
                </a:rPr>
                <a:t>104.163</a:t>
              </a:r>
              <a:endParaRPr lang="pt-BR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pt-BR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CLIQUES: </a:t>
              </a:r>
              <a:r>
                <a:rPr lang="pt-BR" sz="1400" b="1" dirty="0" smtClean="0">
                  <a:solidFill>
                    <a:srgbClr val="C00000"/>
                  </a:solidFill>
                  <a:latin typeface="Verdana"/>
                  <a:cs typeface="Verdana"/>
                </a:rPr>
                <a:t>4.863</a:t>
              </a:r>
              <a:endParaRPr lang="pt-BR" sz="1400" b="1" dirty="0">
                <a:solidFill>
                  <a:srgbClr val="C00000"/>
                </a:solidFill>
                <a:latin typeface="Verdana"/>
                <a:cs typeface="Verdana"/>
              </a:endParaRPr>
            </a:p>
            <a:p>
              <a:pPr>
                <a:lnSpc>
                  <a:spcPts val="1600"/>
                </a:lnSpc>
              </a:pPr>
              <a:endParaRPr lang="pt-BR" sz="16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26" name="Retângulo de cantos arredondados 25"/>
          <p:cNvSpPr/>
          <p:nvPr/>
        </p:nvSpPr>
        <p:spPr>
          <a:xfrm>
            <a:off x="471488" y="1237167"/>
            <a:ext cx="8420995" cy="120033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27064" y="1237167"/>
            <a:ext cx="7748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de </a:t>
            </a:r>
            <a:r>
              <a:rPr lang="pt-B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mil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pessoas impactadas</a:t>
            </a:r>
          </a:p>
          <a:p>
            <a:pPr algn="ctr"/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Forte </a:t>
            </a:r>
            <a:r>
              <a:rPr lang="pt-BR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identificação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público com a campanha</a:t>
            </a:r>
          </a:p>
          <a:p>
            <a:pPr algn="ctr"/>
            <a:r>
              <a:rPr lang="pt-BR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Ampla visibilidade para a </a:t>
            </a:r>
            <a:r>
              <a:rPr lang="pt-BR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ABRAz</a:t>
            </a:r>
            <a:endParaRPr lang="pt-BR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26" y="3917088"/>
            <a:ext cx="857252" cy="4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12431" y="1294834"/>
            <a:ext cx="8680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buClr>
                <a:srgbClr val="7030A0"/>
              </a:buClr>
              <a:buFontTx/>
              <a:buChar char="-"/>
            </a:pPr>
            <a:r>
              <a:rPr lang="pt-BR" altLang="en-US" sz="14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Ampla repercussão na </a:t>
            </a:r>
            <a:r>
              <a:rPr lang="pt-BR" altLang="en-US" sz="1400" b="1" dirty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i</a:t>
            </a:r>
            <a:r>
              <a:rPr lang="pt-BR" altLang="en-US" sz="1400" b="1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mprensa de saúde, comportamento, propaganda e marketing</a:t>
            </a:r>
            <a:r>
              <a:rPr lang="pt-BR" altLang="en-US" sz="14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. </a:t>
            </a:r>
          </a:p>
          <a:p>
            <a:pPr marL="285750" indent="-285750" algn="just">
              <a:spcBef>
                <a:spcPct val="0"/>
              </a:spcBef>
              <a:buClr>
                <a:srgbClr val="7030A0"/>
              </a:buClr>
              <a:buFontTx/>
              <a:buChar char="-"/>
            </a:pPr>
            <a:r>
              <a:rPr lang="pt-BR" altLang="en-US" sz="14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O assunto foi destaque em grandes veículos formadores de opinião com página inteira do jornal Folha de S. Paulo, considerado o principal do país em tiragem e reputação. Além de veiculação nos portais Catraca Livre, Veja.com, IG, R7, Exame, </a:t>
            </a:r>
            <a:r>
              <a:rPr lang="pt-BR" altLang="en-US" sz="140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Drauzio</a:t>
            </a:r>
            <a:r>
              <a:rPr lang="pt-BR" altLang="en-US" sz="14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 Varela, TV Bandeirantes e um quadro no programa Saia Justa, do canal GNT no dia 18/03. </a:t>
            </a:r>
            <a:br>
              <a:rPr lang="pt-BR" altLang="en-US" sz="14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</a:br>
            <a:r>
              <a:rPr lang="pt-BR" altLang="en-US" sz="14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Em todas as matérias destaque para a </a:t>
            </a:r>
            <a:r>
              <a:rPr lang="pt-BR" altLang="en-US" sz="1400" dirty="0" err="1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ABRAz</a:t>
            </a:r>
            <a:endParaRPr lang="pt-BR" altLang="en-US" sz="1400" dirty="0" smtClean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7030A0"/>
              </a:buClr>
              <a:buFontTx/>
              <a:buChar char="-"/>
            </a:pPr>
            <a:r>
              <a:rPr lang="pt-BR" altLang="en-US" sz="1400" dirty="0" smtClean="0">
                <a:solidFill>
                  <a:schemeClr val="bg2">
                    <a:lumMod val="50000"/>
                  </a:schemeClr>
                </a:solidFill>
                <a:latin typeface="Verdana" pitchFamily="34" charset="0"/>
              </a:rPr>
              <a:t>O Radio Release foi veiculado na íntegra em 550 rádios diferentes</a:t>
            </a:r>
            <a:endParaRPr lang="pt-BR" altLang="en-US" sz="1400" dirty="0">
              <a:solidFill>
                <a:schemeClr val="bg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2" y="743751"/>
            <a:ext cx="864096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pt-BR" sz="2000" b="1" dirty="0" smtClean="0">
                <a:latin typeface="Verdana"/>
                <a:cs typeface="Verdana"/>
              </a:rPr>
              <a:t>RESULTADOS IMPRENSA</a:t>
            </a:r>
            <a:endParaRPr lang="pt-BR" sz="2000" dirty="0" smtClean="0">
              <a:latin typeface="Verdana"/>
              <a:cs typeface="Verdana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958160" y="3324057"/>
            <a:ext cx="7607616" cy="2646878"/>
            <a:chOff x="1919825" y="2053404"/>
            <a:chExt cx="4576991" cy="1985157"/>
          </a:xfrm>
        </p:grpSpPr>
        <p:sp>
          <p:nvSpPr>
            <p:cNvPr id="14" name="CaixaDeTexto 3"/>
            <p:cNvSpPr txBox="1"/>
            <p:nvPr/>
          </p:nvSpPr>
          <p:spPr>
            <a:xfrm>
              <a:off x="2703884" y="2053404"/>
              <a:ext cx="3792932" cy="198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INSERÇÕES: </a:t>
              </a:r>
              <a:r>
                <a:rPr lang="pt-BR" sz="1400" b="1" dirty="0" smtClean="0">
                  <a:solidFill>
                    <a:srgbClr val="C00000"/>
                  </a:solidFill>
                  <a:latin typeface="Verdana"/>
                  <a:cs typeface="Verdana"/>
                </a:rPr>
                <a:t>706</a:t>
              </a:r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 matérias na Imprensa com veiculação e entrevistas em rádio, TV, impresso e internet.</a:t>
              </a:r>
              <a:endParaRPr lang="pt-BR" sz="1400" b="1" dirty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pPr>
                <a:lnSpc>
                  <a:spcPts val="1600"/>
                </a:lnSpc>
              </a:pPr>
              <a:endParaRPr lang="pt-BR" sz="1400" b="1" dirty="0">
                <a:solidFill>
                  <a:srgbClr val="C00000"/>
                </a:solidFill>
                <a:latin typeface="Verdana"/>
                <a:cs typeface="Verdana"/>
              </a:endParaRPr>
            </a:p>
            <a:p>
              <a:pPr>
                <a:lnSpc>
                  <a:spcPct val="150000"/>
                </a:lnSpc>
              </a:pPr>
              <a:r>
                <a:rPr lang="pt-BR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ALCANCE PARCIAL:   267.147.273 pageviews 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		     349.972 </a:t>
              </a:r>
              <a:r>
                <a:rPr lang="en-US" sz="1400" b="1" dirty="0" err="1" smtClean="0">
                  <a:solidFill>
                    <a:srgbClr val="8A8A8D"/>
                  </a:solidFill>
                  <a:latin typeface="Verdana"/>
                  <a:cs typeface="Verdana"/>
                </a:rPr>
                <a:t>leitores</a:t>
              </a:r>
              <a:r>
                <a:rPr lang="en-US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 de </a:t>
              </a:r>
              <a:r>
                <a:rPr lang="en-US" sz="1400" b="1" dirty="0" err="1" smtClean="0">
                  <a:solidFill>
                    <a:srgbClr val="8A8A8D"/>
                  </a:solidFill>
                  <a:latin typeface="Verdana"/>
                  <a:cs typeface="Verdana"/>
                </a:rPr>
                <a:t>impressos</a:t>
              </a:r>
              <a:endParaRPr lang="pt-BR" sz="1400" b="1" dirty="0">
                <a:solidFill>
                  <a:srgbClr val="0096D6"/>
                </a:solidFill>
                <a:latin typeface="Verdana"/>
                <a:cs typeface="Verdana"/>
              </a:endParaRPr>
            </a:p>
            <a:p>
              <a:pPr>
                <a:lnSpc>
                  <a:spcPct val="150000"/>
                </a:lnSpc>
              </a:pPr>
              <a:r>
                <a:rPr lang="en-US" sz="1400" b="1" dirty="0" smtClean="0">
                  <a:solidFill>
                    <a:srgbClr val="0096D6"/>
                  </a:solidFill>
                  <a:latin typeface="Verdana"/>
                  <a:cs typeface="Verdana"/>
                </a:rPr>
                <a:t>		     </a:t>
              </a:r>
              <a:r>
                <a:rPr lang="en-US" sz="1400" b="1" dirty="0" smtClean="0">
                  <a:solidFill>
                    <a:srgbClr val="8A8A8D"/>
                  </a:solidFill>
                  <a:latin typeface="Verdana"/>
                  <a:cs typeface="Verdana"/>
                </a:rPr>
                <a:t>274.500 </a:t>
              </a:r>
              <a:r>
                <a:rPr lang="en-US" sz="1400" b="1" dirty="0" err="1" smtClean="0">
                  <a:solidFill>
                    <a:srgbClr val="8A8A8D"/>
                  </a:solidFill>
                  <a:latin typeface="Verdana"/>
                  <a:cs typeface="Verdana"/>
                </a:rPr>
                <a:t>telespectadores</a:t>
              </a:r>
              <a:endParaRPr lang="en-US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pPr>
                <a:lnSpc>
                  <a:spcPct val="150000"/>
                </a:lnSpc>
              </a:pPr>
              <a:endParaRPr lang="pt-BR" sz="1400" b="1" dirty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pPr>
                <a:lnSpc>
                  <a:spcPct val="150000"/>
                </a:lnSpc>
              </a:pPr>
              <a:endParaRPr lang="en-US" sz="1400" b="1" dirty="0" smtClean="0">
                <a:solidFill>
                  <a:srgbClr val="8A8A8D"/>
                </a:solidFill>
                <a:latin typeface="Verdana"/>
                <a:cs typeface="Verdana"/>
              </a:endParaRP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rgbClr val="8A8A8D"/>
                  </a:solidFill>
                  <a:latin typeface="Verdana"/>
                  <a:cs typeface="Verdana"/>
                </a:rPr>
                <a:t>		</a:t>
              </a:r>
            </a:p>
          </p:txBody>
        </p:sp>
        <p:pic>
          <p:nvPicPr>
            <p:cNvPr id="16" name="Picture 3" descr="C:\Users\caio.simao.IPGLA\Desktop\Caio\Resources\NounProject\icon_22245\icon_22245_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825" y="2070107"/>
              <a:ext cx="496027" cy="496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caio.simao.IPGLA\Desktop\icon_28623\icon_28623_branco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8320" y="2630379"/>
              <a:ext cx="496027" cy="496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aixaDeTexto 2"/>
          <p:cNvSpPr txBox="1"/>
          <p:nvPr/>
        </p:nvSpPr>
        <p:spPr>
          <a:xfrm>
            <a:off x="571756" y="6428515"/>
            <a:ext cx="2674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Mensuração: de 5 a 23/03/2015 </a:t>
            </a:r>
            <a:endParaRPr lang="pt-BR" sz="11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6723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2" descr="C:\Users\Fernanda\Desktop\projeto velho amigo 2012\logo novo PVA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1646" y="1410346"/>
            <a:ext cx="2423238" cy="2682909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026422" y="4591086"/>
            <a:ext cx="3462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Eventos e construção de reputação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2366617" y="4991981"/>
            <a:ext cx="3960440" cy="79208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411760" y="1196752"/>
            <a:ext cx="3960440" cy="79208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660232" y="3746650"/>
            <a:ext cx="2376264" cy="2201581"/>
          </a:xfrm>
        </p:spPr>
        <p:txBody>
          <a:bodyPr/>
          <a:lstStyle/>
          <a:p>
            <a:pPr>
              <a:buNone/>
            </a:pPr>
            <a:r>
              <a:rPr lang="pt-BR" sz="2000" dirty="0" smtClean="0"/>
              <a:t> </a:t>
            </a:r>
          </a:p>
          <a:p>
            <a:pPr>
              <a:buNone/>
            </a:pPr>
            <a:r>
              <a:rPr lang="pt-BR" b="1" dirty="0" smtClean="0">
                <a:latin typeface="Amienne" pitchFamily="82" charset="0"/>
              </a:rPr>
              <a:t>                                                              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Público diferenciado  </a:t>
            </a:r>
            <a:endParaRPr lang="pt-BR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4149664" y="2162560"/>
            <a:ext cx="484632" cy="978408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1691680" y="1988840"/>
            <a:ext cx="914400" cy="914400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5678985" y="4393357"/>
            <a:ext cx="1296144" cy="576064"/>
          </a:xfrm>
          <a:prstGeom prst="straightConnector1">
            <a:avLst/>
          </a:prstGeom>
          <a:ln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4391980" y="4106690"/>
            <a:ext cx="0" cy="792088"/>
          </a:xfrm>
          <a:prstGeom prst="straightConnector1">
            <a:avLst/>
          </a:prstGeom>
          <a:ln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 rot="10800000" flipV="1">
            <a:off x="3283419" y="5157192"/>
            <a:ext cx="2232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libri" pitchFamily="34" charset="0"/>
                <a:cs typeface="Calibri" pitchFamily="34" charset="0"/>
              </a:rPr>
              <a:t>Patrocínio</a:t>
            </a:r>
            <a:r>
              <a:rPr lang="pt-BR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43719" y="1408130"/>
            <a:ext cx="240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EU  DOU  = EU RECEBO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411760" y="3202124"/>
            <a:ext cx="3960440" cy="79208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474629" y="327500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Calibri" pitchFamily="34" charset="0"/>
                <a:cs typeface="Calibri" pitchFamily="34" charset="0"/>
              </a:rPr>
              <a:t>Eventos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– valor </a:t>
            </a:r>
            <a:r>
              <a:rPr lang="pt-BR" dirty="0">
                <a:latin typeface="Calibri" pitchFamily="34" charset="0"/>
                <a:cs typeface="Calibri" pitchFamily="34" charset="0"/>
              </a:rPr>
              <a:t>agregado</a:t>
            </a:r>
          </a:p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Reação em Cadeia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23528" y="1269630"/>
            <a:ext cx="19270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Mídia </a:t>
            </a:r>
            <a:r>
              <a:rPr lang="pt-BR" dirty="0">
                <a:latin typeface="Calibri" pitchFamily="34" charset="0"/>
                <a:cs typeface="Calibri" pitchFamily="34" charset="0"/>
              </a:rPr>
              <a:t>espontânea </a:t>
            </a:r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(Imprensa</a:t>
            </a:r>
            <a:r>
              <a:rPr lang="pt-BR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31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868144" y="1628800"/>
            <a:ext cx="2881992" cy="1916685"/>
          </a:xfrm>
        </p:spPr>
        <p:txBody>
          <a:bodyPr/>
          <a:lstStyle/>
          <a:p>
            <a:pPr>
              <a:buNone/>
            </a:pPr>
            <a:r>
              <a:rPr lang="pt-BR" sz="2000" dirty="0" smtClean="0">
                <a:latin typeface="Calibri" pitchFamily="34" charset="0"/>
                <a:cs typeface="Calibri" pitchFamily="34" charset="0"/>
              </a:rPr>
              <a:t>	Eventos diferenciados  como: shows ,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f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eijoadas com música ao vivo, chás, leilões</a:t>
            </a:r>
          </a:p>
          <a:p>
            <a:pPr>
              <a:buNone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pt-BR" sz="2000" dirty="0" smtClean="0">
                <a:latin typeface="Calibri" pitchFamily="34" charset="0"/>
                <a:cs typeface="Calibri" pitchFamily="34" charset="0"/>
              </a:rPr>
              <a:t>e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060996"/>
            <a:ext cx="2078446" cy="246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1052736"/>
            <a:ext cx="3168352" cy="247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0173" y="3797300"/>
            <a:ext cx="3230099" cy="215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3789040"/>
            <a:ext cx="3224808" cy="216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Fernanda\Desktop\projeto velho amigo 2012\logo novo PVA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6866" y="4221088"/>
            <a:ext cx="1427287" cy="1580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4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951022"/>
            <a:ext cx="3528392" cy="235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3885" y="980728"/>
            <a:ext cx="3364483" cy="233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307" y="3573016"/>
            <a:ext cx="3496305" cy="273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3886" y="3573016"/>
            <a:ext cx="32378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Fernanda\Desktop\projeto velho amigo 2012\logo novo PVA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3185" y="4297039"/>
            <a:ext cx="1427287" cy="1580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22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nqueryourbeing.com/wp-content/uploads/2011/06/42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779912" y="1584144"/>
            <a:ext cx="1752600" cy="51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94" tIns="49997" rIns="99994" bIns="49997">
            <a:spAutoFit/>
          </a:bodyPr>
          <a:lstStyle/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Governo/ órgãos reguladores</a:t>
            </a:r>
            <a:endParaRPr lang="pt-BR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979713" y="2564905"/>
            <a:ext cx="1463675" cy="3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94" tIns="49997" rIns="99994" bIns="49997">
            <a:spAutoFit/>
          </a:bodyPr>
          <a:lstStyle/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Imprensa</a:t>
            </a:r>
            <a:endParaRPr lang="pt-BR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99456" y="4005065"/>
            <a:ext cx="1676400" cy="52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94" tIns="49997" rIns="99994" bIns="49997">
            <a:spAutoFit/>
          </a:bodyPr>
          <a:lstStyle/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Parceiros/</a:t>
            </a:r>
          </a:p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doadores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078982" y="5470990"/>
            <a:ext cx="1997075" cy="72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94" tIns="49997" rIns="99994" bIns="49997">
            <a:spAutoFit/>
          </a:bodyPr>
          <a:lstStyle/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Público geral e formadores de opinião</a:t>
            </a:r>
            <a:endParaRPr lang="pt-BR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908526" y="5410201"/>
            <a:ext cx="1463675" cy="3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94" tIns="49997" rIns="99994" bIns="49997">
            <a:spAutoFit/>
          </a:bodyPr>
          <a:lstStyle/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Clientes</a:t>
            </a:r>
            <a:endParaRPr lang="pt-BR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156176" y="3621022"/>
            <a:ext cx="1524000" cy="51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94" tIns="49997" rIns="99994" bIns="49997">
            <a:spAutoFit/>
          </a:bodyPr>
          <a:lstStyle/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Comunidade financeira</a:t>
            </a:r>
            <a:endParaRPr lang="pt-BR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772622" y="2660915"/>
            <a:ext cx="1463675" cy="3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94" tIns="49997" rIns="99994" bIns="49997">
            <a:spAutoFit/>
          </a:bodyPr>
          <a:lstStyle/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Funcionários</a:t>
            </a:r>
            <a:endParaRPr lang="pt-BR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0" name="Title 31"/>
          <p:cNvSpPr txBox="1">
            <a:spLocks/>
          </p:cNvSpPr>
          <p:nvPr/>
        </p:nvSpPr>
        <p:spPr>
          <a:xfrm>
            <a:off x="179513" y="665136"/>
            <a:ext cx="8161337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200" b="1" dirty="0" smtClean="0">
                <a:solidFill>
                  <a:schemeClr val="bg1"/>
                </a:solidFill>
              </a:rPr>
              <a:t>Pense no seu público</a:t>
            </a:r>
            <a:endParaRPr lang="pt-BR" sz="32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605693" y="2183533"/>
            <a:ext cx="0" cy="2961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92762" y="2887943"/>
            <a:ext cx="3508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124200" y="2811743"/>
            <a:ext cx="6778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13870" y="4341228"/>
            <a:ext cx="7881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62600" y="3962400"/>
            <a:ext cx="7778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4495800"/>
            <a:ext cx="0" cy="914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38600" y="4495800"/>
            <a:ext cx="0" cy="9144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5255" y="3505200"/>
            <a:ext cx="77787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508127" y="3140969"/>
            <a:ext cx="1463675" cy="51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994" tIns="49997" rIns="99994" bIns="49997">
            <a:spAutoFit/>
          </a:bodyPr>
          <a:lstStyle/>
          <a:p>
            <a:pPr algn="ctr" defTabSz="1000125">
              <a:lnSpc>
                <a:spcPct val="85000"/>
              </a:lnSpc>
              <a:defRPr/>
            </a:pPr>
            <a:r>
              <a:rPr lang="pt-BR" sz="1600" dirty="0" smtClean="0">
                <a:solidFill>
                  <a:schemeClr val="bg1"/>
                </a:solidFill>
                <a:latin typeface="+mj-lt"/>
                <a:cs typeface="Arial"/>
              </a:rPr>
              <a:t>Cidadãos conectados</a:t>
            </a:r>
            <a:endParaRPr lang="pt-BR" sz="16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31" name="CaixaDeTexto 2"/>
          <p:cNvSpPr txBox="1">
            <a:spLocks noChangeArrowheads="1"/>
          </p:cNvSpPr>
          <p:nvPr/>
        </p:nvSpPr>
        <p:spPr bwMode="auto">
          <a:xfrm>
            <a:off x="1588" y="6635751"/>
            <a:ext cx="1111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dirty="0">
                <a:solidFill>
                  <a:schemeClr val="bg1"/>
                </a:solidFill>
              </a:rPr>
              <a:t>© </a:t>
            </a:r>
            <a:r>
              <a:rPr lang="pt-BR" altLang="pt-BR" sz="900" dirty="0" smtClean="0">
                <a:solidFill>
                  <a:schemeClr val="bg1"/>
                </a:solidFill>
              </a:rPr>
              <a:t>2015 </a:t>
            </a:r>
            <a:r>
              <a:rPr lang="pt-BR" altLang="pt-BR" sz="900" dirty="0">
                <a:solidFill>
                  <a:schemeClr val="bg1"/>
                </a:solidFill>
              </a:rPr>
              <a:t>S2Publicom</a:t>
            </a:r>
          </a:p>
        </p:txBody>
      </p:sp>
    </p:spTree>
    <p:extLst>
      <p:ext uri="{BB962C8B-B14F-4D97-AF65-F5344CB8AC3E}">
        <p14:creationId xmlns:p14="http://schemas.microsoft.com/office/powerpoint/2010/main" val="2090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20" y="1437008"/>
            <a:ext cx="2164962" cy="32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277" y="3443362"/>
            <a:ext cx="2824877" cy="18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9277" y="1437009"/>
            <a:ext cx="2577182" cy="18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1437009"/>
            <a:ext cx="2314314" cy="17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112" y="3408784"/>
            <a:ext cx="3128922" cy="203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91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848172"/>
            <a:ext cx="3643965" cy="23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3501008"/>
            <a:ext cx="3768213" cy="25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3326" y="836712"/>
            <a:ext cx="3213920" cy="23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3326" y="3480419"/>
            <a:ext cx="3228994" cy="251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17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279" y="980728"/>
            <a:ext cx="3456384" cy="22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455" y="3380600"/>
            <a:ext cx="1262080" cy="220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77" y="3380600"/>
            <a:ext cx="3310266" cy="220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4679" y="980728"/>
            <a:ext cx="3375467" cy="22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69286" y="3384172"/>
            <a:ext cx="3291146" cy="220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76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Livro atemporal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</a:t>
            </a:r>
            <a:endParaRPr lang="en-US" dirty="0"/>
          </a:p>
          <a:p>
            <a:r>
              <a:rPr lang="pt-BR" dirty="0"/>
              <a:t>Livro de receitas com o </a:t>
            </a:r>
            <a:r>
              <a:rPr lang="pt-BR" dirty="0" smtClean="0"/>
              <a:t>prefácio </a:t>
            </a:r>
            <a:r>
              <a:rPr lang="pt-BR" dirty="0"/>
              <a:t>contando a história do projeto </a:t>
            </a:r>
            <a:r>
              <a:rPr lang="pt-BR" dirty="0" smtClean="0"/>
              <a:t>Velho </a:t>
            </a:r>
            <a:r>
              <a:rPr lang="pt-BR" dirty="0"/>
              <a:t>A</a:t>
            </a:r>
            <a:r>
              <a:rPr lang="pt-BR" dirty="0" smtClean="0"/>
              <a:t>migo </a:t>
            </a:r>
            <a:r>
              <a:rPr lang="pt-BR" dirty="0"/>
              <a:t>por Inácio de Loyola Brandão.</a:t>
            </a:r>
            <a:endParaRPr lang="en-US" dirty="0"/>
          </a:p>
          <a:p>
            <a:r>
              <a:rPr lang="pt-BR" dirty="0"/>
              <a:t> </a:t>
            </a:r>
            <a:endParaRPr lang="en-US" dirty="0"/>
          </a:p>
          <a:p>
            <a:r>
              <a:rPr lang="pt-BR" dirty="0"/>
              <a:t>O </a:t>
            </a:r>
            <a:r>
              <a:rPr lang="pt-BR" dirty="0" smtClean="0"/>
              <a:t>livro </a:t>
            </a:r>
            <a:r>
              <a:rPr lang="pt-BR" dirty="0"/>
              <a:t>é uma coletânea do evento que realizamos por </a:t>
            </a:r>
            <a:r>
              <a:rPr lang="pt-BR" dirty="0"/>
              <a:t>7</a:t>
            </a:r>
            <a:r>
              <a:rPr lang="pt-BR" dirty="0" smtClean="0"/>
              <a:t> </a:t>
            </a:r>
            <a:r>
              <a:rPr lang="pt-BR" dirty="0"/>
              <a:t>anos no terraço </a:t>
            </a:r>
            <a:r>
              <a:rPr lang="pt-BR" dirty="0" err="1"/>
              <a:t>Daslu</a:t>
            </a:r>
            <a:r>
              <a:rPr lang="pt-BR" dirty="0"/>
              <a:t> com chefs e decoradores. </a:t>
            </a:r>
            <a:r>
              <a:rPr lang="pt-BR" dirty="0" err="1"/>
              <a:t>Les</a:t>
            </a:r>
            <a:r>
              <a:rPr lang="pt-BR" dirty="0"/>
              <a:t> chefs et </a:t>
            </a:r>
            <a:r>
              <a:rPr lang="pt-BR" dirty="0" err="1"/>
              <a:t>Decors</a:t>
            </a:r>
            <a:r>
              <a:rPr lang="pt-BR" dirty="0"/>
              <a:t>.</a:t>
            </a:r>
            <a:endParaRPr lang="en-US" dirty="0"/>
          </a:p>
          <a:p>
            <a:r>
              <a:rPr lang="pt-BR" dirty="0"/>
              <a:t> </a:t>
            </a:r>
            <a:endParaRPr lang="en-US" dirty="0"/>
          </a:p>
          <a:p>
            <a:r>
              <a:rPr lang="pt-BR" dirty="0" smtClean="0"/>
              <a:t>O livro contou a história do projeto e gerou mais rendimentos à instituição.</a:t>
            </a:r>
            <a:endParaRPr lang="en-US" dirty="0"/>
          </a:p>
          <a:p>
            <a:r>
              <a:rPr lang="pt-BR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andrea.pontes\AppData\Local\Microsoft\Windows\Temporary Internet Files\Content.Outlook\W03LYHDK\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8" y="1699327"/>
            <a:ext cx="5709942" cy="38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94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Regina Helou</a:t>
            </a:r>
          </a:p>
          <a:p>
            <a:r>
              <a:rPr lang="pt-BR" dirty="0" smtClean="0"/>
              <a:t>regina@reginahelou.com.br</a:t>
            </a:r>
          </a:p>
          <a:p>
            <a:endParaRPr lang="pt-BR" dirty="0" smtClean="0"/>
          </a:p>
          <a:p>
            <a:r>
              <a:rPr lang="pt-BR" b="1" dirty="0" smtClean="0"/>
              <a:t>Andréa Pontes</a:t>
            </a:r>
          </a:p>
          <a:p>
            <a:r>
              <a:rPr lang="pt-BR" dirty="0" smtClean="0"/>
              <a:t>Andrea.pontes@s2publicom.com.br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00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96" r="2015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4669" y="2286001"/>
            <a:ext cx="6157778" cy="1128919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Não queira só “vender”.</a:t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4000" b="1" dirty="0" smtClean="0">
                <a:solidFill>
                  <a:srgbClr val="FECB00"/>
                </a:solidFill>
              </a:rPr>
              <a:t>Faça com que queiram</a:t>
            </a:r>
            <a:br>
              <a:rPr lang="pt-BR" sz="4000" b="1" dirty="0" smtClean="0">
                <a:solidFill>
                  <a:srgbClr val="FECB00"/>
                </a:solidFill>
              </a:rPr>
            </a:br>
            <a:r>
              <a:rPr lang="pt-BR" sz="4000" b="1" dirty="0" smtClean="0">
                <a:solidFill>
                  <a:srgbClr val="FECB00"/>
                </a:solidFill>
              </a:rPr>
              <a:t>“comprá-lo”.</a:t>
            </a:r>
            <a:endParaRPr lang="pt-BR" sz="4400" b="1" dirty="0">
              <a:solidFill>
                <a:srgbClr val="FFC000"/>
              </a:solidFill>
            </a:endParaRPr>
          </a:p>
        </p:txBody>
      </p:sp>
      <p:sp>
        <p:nvSpPr>
          <p:cNvPr id="10" name="Action Button: Home 9">
            <a:hlinkClick r:id="" action="ppaction://noaction" highlightClick="1"/>
          </p:cNvPr>
          <p:cNvSpPr/>
          <p:nvPr/>
        </p:nvSpPr>
        <p:spPr>
          <a:xfrm>
            <a:off x="8915371" y="6537928"/>
            <a:ext cx="182880" cy="182880"/>
          </a:xfrm>
          <a:prstGeom prst="actionButtonHome">
            <a:avLst/>
          </a:prstGeom>
          <a:noFill/>
          <a:ln>
            <a:solidFill>
              <a:schemeClr val="tx1">
                <a:alpha val="2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1588" y="6635751"/>
            <a:ext cx="1111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dirty="0"/>
              <a:t>© </a:t>
            </a:r>
            <a:r>
              <a:rPr lang="pt-BR" altLang="pt-BR" sz="900" dirty="0" smtClean="0"/>
              <a:t>2015 </a:t>
            </a:r>
            <a:r>
              <a:rPr lang="pt-BR" altLang="pt-BR" sz="900" dirty="0"/>
              <a:t>S2Publicom</a:t>
            </a:r>
          </a:p>
        </p:txBody>
      </p:sp>
    </p:spTree>
    <p:extLst>
      <p:ext uri="{BB962C8B-B14F-4D97-AF65-F5344CB8AC3E}">
        <p14:creationId xmlns:p14="http://schemas.microsoft.com/office/powerpoint/2010/main" val="300405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4035825_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8503" y="1610381"/>
            <a:ext cx="2492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 smtClean="0">
                <a:latin typeface="+mj-lt"/>
              </a:rPr>
              <a:t>Paixão vem de</a:t>
            </a:r>
          </a:p>
          <a:p>
            <a:r>
              <a:rPr lang="pt-BR" sz="2400" b="1" dirty="0" smtClean="0">
                <a:latin typeface="+mj-lt"/>
              </a:rPr>
              <a:t>dentro</a:t>
            </a:r>
            <a:endParaRPr lang="pt-BR" sz="2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1004" y="3772089"/>
            <a:ext cx="31794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smtClean="0">
                <a:latin typeface="+mj-lt"/>
              </a:rPr>
              <a:t>É preciso contar a sua história.</a:t>
            </a:r>
          </a:p>
          <a:p>
            <a:pPr>
              <a:defRPr/>
            </a:pPr>
            <a:r>
              <a:rPr lang="pt-BR" dirty="0" smtClean="0">
                <a:latin typeface="+mj-lt"/>
              </a:rPr>
              <a:t>Seus melhores porta-vozes estão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dentro</a:t>
            </a:r>
            <a:r>
              <a:rPr lang="en-US" dirty="0" smtClean="0">
                <a:latin typeface="+mj-lt"/>
              </a:rPr>
              <a:t> da </a:t>
            </a:r>
            <a:r>
              <a:rPr lang="en-US" dirty="0" err="1" smtClean="0">
                <a:latin typeface="+mj-lt"/>
              </a:rPr>
              <a:t>sua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organização</a:t>
            </a:r>
            <a:r>
              <a:rPr lang="en-US" dirty="0" smtClean="0">
                <a:latin typeface="+mj-lt"/>
              </a:rPr>
              <a:t>.</a:t>
            </a:r>
            <a:endParaRPr lang="pt-BR" dirty="0" smtClean="0">
              <a:latin typeface="+mj-lt"/>
            </a:endParaRPr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1588" y="6635751"/>
            <a:ext cx="1111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dirty="0"/>
              <a:t>© </a:t>
            </a:r>
            <a:r>
              <a:rPr lang="pt-BR" altLang="pt-BR" sz="900" dirty="0" smtClean="0"/>
              <a:t>2015 </a:t>
            </a:r>
            <a:r>
              <a:rPr lang="pt-BR" altLang="pt-BR" sz="900" dirty="0"/>
              <a:t>S2Publicom</a:t>
            </a:r>
          </a:p>
        </p:txBody>
      </p:sp>
    </p:spTree>
    <p:extLst>
      <p:ext uri="{BB962C8B-B14F-4D97-AF65-F5344CB8AC3E}">
        <p14:creationId xmlns:p14="http://schemas.microsoft.com/office/powerpoint/2010/main" val="42250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567354_2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/>
          <a:stretch/>
        </p:blipFill>
        <p:spPr>
          <a:xfrm>
            <a:off x="-25654" y="0"/>
            <a:ext cx="91696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2" y="5105401"/>
            <a:ext cx="26035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</a:rPr>
              <a:t>2.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Captação é </a:t>
            </a:r>
          </a:p>
          <a:p>
            <a:r>
              <a:rPr lang="pt-BR" sz="3200" b="1" dirty="0" smtClean="0">
                <a:solidFill>
                  <a:schemeClr val="bg1"/>
                </a:solidFill>
                <a:latin typeface="+mj-lt"/>
              </a:rPr>
              <a:t>engajamento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1588" y="6501341"/>
            <a:ext cx="1111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dirty="0"/>
              <a:t>© </a:t>
            </a:r>
            <a:r>
              <a:rPr lang="pt-BR" altLang="pt-BR" sz="900" dirty="0" smtClean="0"/>
              <a:t>2015 </a:t>
            </a:r>
            <a:r>
              <a:rPr lang="pt-BR" altLang="pt-BR" sz="900" dirty="0"/>
              <a:t>S2Publicom</a:t>
            </a:r>
          </a:p>
        </p:txBody>
      </p:sp>
    </p:spTree>
    <p:extLst>
      <p:ext uri="{BB962C8B-B14F-4D97-AF65-F5344CB8AC3E}">
        <p14:creationId xmlns:p14="http://schemas.microsoft.com/office/powerpoint/2010/main" val="18681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ntfabric.com/wp-content/themes/unstandard/images/socialico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770" y="2"/>
            <a:ext cx="92257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fontfabric.com/wp-content/themes/unstandard/images/socialico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307"/>
          <a:stretch/>
        </p:blipFill>
        <p:spPr bwMode="auto">
          <a:xfrm>
            <a:off x="57548" y="639737"/>
            <a:ext cx="9122965" cy="621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ontfabric.com/wp-content/themes/unstandard/images/socialico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8846" y="2"/>
            <a:ext cx="9225742" cy="4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1700" y="384172"/>
            <a:ext cx="8851900" cy="11289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Arial"/>
              </a:rPr>
              <a:t>3. </a:t>
            </a:r>
            <a:r>
              <a:rPr lang="en-US" sz="3200" b="1" dirty="0" smtClean="0">
                <a:solidFill>
                  <a:srgbClr val="FFFFFF"/>
                </a:solidFill>
              </a:rPr>
              <a:t>socialize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CaixaDeTexto 2"/>
          <p:cNvSpPr txBox="1">
            <a:spLocks noChangeArrowheads="1"/>
          </p:cNvSpPr>
          <p:nvPr/>
        </p:nvSpPr>
        <p:spPr bwMode="auto">
          <a:xfrm>
            <a:off x="1588" y="6635751"/>
            <a:ext cx="1111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dirty="0"/>
              <a:t>© </a:t>
            </a:r>
            <a:r>
              <a:rPr lang="pt-BR" altLang="pt-BR" sz="900" dirty="0" smtClean="0"/>
              <a:t>2015 </a:t>
            </a:r>
            <a:r>
              <a:rPr lang="pt-BR" altLang="pt-BR" sz="900" dirty="0"/>
              <a:t>S2Publicom</a:t>
            </a:r>
          </a:p>
        </p:txBody>
      </p:sp>
    </p:spTree>
    <p:extLst>
      <p:ext uri="{BB962C8B-B14F-4D97-AF65-F5344CB8AC3E}">
        <p14:creationId xmlns:p14="http://schemas.microsoft.com/office/powerpoint/2010/main" val="44337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 descr="150_108359351_20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2"/>
          <a:stretch/>
        </p:blipFill>
        <p:spPr>
          <a:xfrm>
            <a:off x="0" y="1"/>
            <a:ext cx="3657600" cy="6870356"/>
          </a:xfrm>
          <a:prstGeom prst="rect">
            <a:avLst/>
          </a:prstGeom>
        </p:spPr>
      </p:pic>
      <p:pic>
        <p:nvPicPr>
          <p:cNvPr id="3" name="Picture Placeholder 4" descr="150_108359351_20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1"/>
          <a:stretch/>
        </p:blipFill>
        <p:spPr>
          <a:xfrm>
            <a:off x="6506232" y="1"/>
            <a:ext cx="2637768" cy="6870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2200" y="0"/>
            <a:ext cx="4648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0910" y="836713"/>
            <a:ext cx="3453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4. </a:t>
            </a:r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Transforme fatos</a:t>
            </a:r>
          </a:p>
          <a:p>
            <a:r>
              <a:rPr lang="pt-BR" sz="3200" b="1" dirty="0" smtClean="0">
                <a:solidFill>
                  <a:srgbClr val="000000"/>
                </a:solidFill>
                <a:latin typeface="+mj-lt"/>
              </a:rPr>
              <a:t>em engajamento</a:t>
            </a:r>
            <a:endParaRPr lang="pt-BR" sz="32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3" name="Picture 4" descr="WBS_VF_RGBW_NG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11" y="1945784"/>
            <a:ext cx="1486272" cy="1881433"/>
          </a:xfrm>
          <a:prstGeom prst="rect">
            <a:avLst/>
          </a:prstGeom>
        </p:spPr>
      </p:pic>
      <p:sp>
        <p:nvSpPr>
          <p:cNvPr id="16" name="CaixaDeTexto 2"/>
          <p:cNvSpPr txBox="1">
            <a:spLocks noChangeArrowheads="1"/>
          </p:cNvSpPr>
          <p:nvPr/>
        </p:nvSpPr>
        <p:spPr bwMode="auto">
          <a:xfrm>
            <a:off x="1588" y="6635751"/>
            <a:ext cx="1111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00" dirty="0"/>
              <a:t>© </a:t>
            </a:r>
            <a:r>
              <a:rPr lang="pt-BR" altLang="pt-BR" sz="900" dirty="0" smtClean="0"/>
              <a:t>2015 </a:t>
            </a:r>
            <a:r>
              <a:rPr lang="pt-BR" altLang="pt-BR" sz="900" dirty="0"/>
              <a:t>S2Publicom</a:t>
            </a:r>
          </a:p>
        </p:txBody>
      </p:sp>
      <p:pic>
        <p:nvPicPr>
          <p:cNvPr id="1026" name="Picture 2" descr="O:\McDonalds\IRM\Logos\Logo_ Instituto Ronal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15" y="2307257"/>
            <a:ext cx="1904607" cy="19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75" y="4583907"/>
            <a:ext cx="2933700" cy="9715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49" y="5566841"/>
            <a:ext cx="2615873" cy="457143"/>
          </a:xfrm>
          <a:prstGeom prst="rect">
            <a:avLst/>
          </a:prstGeom>
        </p:spPr>
      </p:pic>
      <p:pic>
        <p:nvPicPr>
          <p:cNvPr id="12" name="Picture 2" descr="C:\Users\Fernanda\Desktop\projeto velho amigo 2012\logo novo PVA.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20840" y="2490071"/>
            <a:ext cx="1427287" cy="1580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16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Instituto Ronald </a:t>
            </a:r>
            <a:r>
              <a:rPr lang="pt-BR" dirty="0" err="1" smtClean="0"/>
              <a:t>McDonald</a:t>
            </a:r>
            <a:endParaRPr lang="en-US" dirty="0"/>
          </a:p>
        </p:txBody>
      </p:sp>
      <p:pic>
        <p:nvPicPr>
          <p:cNvPr id="4" name="Picture 4" descr="Foto: A espera acabou, pessoal! &#10;Visite: http://novembrodourado.org/&#10; &#10;Todo mundo conhece a atriz Marina Ruy Barbosa não é? &#10;&#10;No #novembrodourado ela  se transformou na nossa heroína pela cura do câncer infantojuvenil.&#10;&#10;Preparem-se: a vitória vai chegar! #YouW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6" y="1417638"/>
            <a:ext cx="2093048" cy="209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bcdn-sphotos-d-a.akamaihd.net/hphotos-ak-frc3/1457735_569746603093903_30137818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6" y="3648964"/>
            <a:ext cx="1944908" cy="194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McDonalds\Comunicação Interna\Projetos Especiais\Apresentação Alessandra Ber\Links\Captura de Tela 2013-11-21 às 11.40.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37" y="1456841"/>
            <a:ext cx="5419334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527392" y="4326027"/>
            <a:ext cx="2502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/>
              <a:t>Parcerias</a:t>
            </a:r>
            <a:endParaRPr lang="en-US" sz="4800" b="1" dirty="0"/>
          </a:p>
        </p:txBody>
      </p:sp>
      <p:pic>
        <p:nvPicPr>
          <p:cNvPr id="8" name="Picture 5" descr="O:\McDonalds\IRM\2014\McDia Feliz\Fotos - Dia 30\SP\Henrique Schaumann\ALTA\SP-HC\IMG_54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8" y="3946263"/>
            <a:ext cx="2821779" cy="188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6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xograma: Dados armazenados 4"/>
          <p:cNvSpPr/>
          <p:nvPr/>
        </p:nvSpPr>
        <p:spPr>
          <a:xfrm>
            <a:off x="-2341960" y="-69850"/>
            <a:ext cx="3457576" cy="7004050"/>
          </a:xfrm>
          <a:prstGeom prst="flowChartOnlineStorage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259632" y="404664"/>
            <a:ext cx="276171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sz="2400" dirty="0" smtClean="0"/>
          </a:p>
          <a:p>
            <a:r>
              <a:rPr lang="pt-BR" sz="4400" b="1" dirty="0" smtClean="0"/>
              <a:t>ATIVAÇÕES</a:t>
            </a:r>
            <a:endParaRPr lang="pt-BR" sz="4400" b="1" dirty="0"/>
          </a:p>
        </p:txBody>
      </p:sp>
      <p:pic>
        <p:nvPicPr>
          <p:cNvPr id="2050" name="Picture 2" descr="C:\Users\patricia.galindo\AppData\Local\Microsoft\Windows\Temporary Internet Files\Content.Outlook\T4H8K4R3\Brind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48" y="1759802"/>
            <a:ext cx="3069162" cy="410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64" y="1680041"/>
            <a:ext cx="2960559" cy="412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582</Words>
  <Application>Microsoft Office PowerPoint</Application>
  <PresentationFormat>Apresentação na tela (4:3)</PresentationFormat>
  <Paragraphs>133</Paragraphs>
  <Slides>24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Office Theme</vt:lpstr>
      <vt:lpstr>CONSTRUINDO RELACIONAMENTOS</vt:lpstr>
      <vt:lpstr>Apresentação do PowerPoint</vt:lpstr>
      <vt:lpstr>Não queira só “vender”. Faça com que queiram “comprá-lo”.</vt:lpstr>
      <vt:lpstr>Apresentação do PowerPoint</vt:lpstr>
      <vt:lpstr>Apresentação do PowerPoint</vt:lpstr>
      <vt:lpstr>Apresentação do PowerPoint</vt:lpstr>
      <vt:lpstr>Apresentação do PowerPoint</vt:lpstr>
      <vt:lpstr>Instituto Ronald McDonald</vt:lpstr>
      <vt:lpstr>Apresentação do PowerPoint</vt:lpstr>
      <vt:lpstr>Contando a história de  um jeito diferente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Livro atemporal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João Paulo Vergueiro</dc:creator>
  <cp:lastModifiedBy>Pontes, Andrea (ALH-S2P)</cp:lastModifiedBy>
  <cp:revision>17</cp:revision>
  <dcterms:created xsi:type="dcterms:W3CDTF">2015-04-13T17:34:38Z</dcterms:created>
  <dcterms:modified xsi:type="dcterms:W3CDTF">2015-05-06T23:09:25Z</dcterms:modified>
</cp:coreProperties>
</file>